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3"/>
  </p:sldMasterIdLst>
  <p:notesMasterIdLst>
    <p:notesMasterId r:id="rId24"/>
  </p:notesMasterIdLst>
  <p:sldIdLst>
    <p:sldId id="280" r:id="rId4"/>
    <p:sldId id="357" r:id="rId5"/>
    <p:sldId id="362" r:id="rId6"/>
    <p:sldId id="309" r:id="rId7"/>
    <p:sldId id="347" r:id="rId8"/>
    <p:sldId id="349" r:id="rId9"/>
    <p:sldId id="350" r:id="rId10"/>
    <p:sldId id="341" r:id="rId11"/>
    <p:sldId id="291" r:id="rId12"/>
    <p:sldId id="351" r:id="rId13"/>
    <p:sldId id="352" r:id="rId14"/>
    <p:sldId id="312" r:id="rId15"/>
    <p:sldId id="282" r:id="rId16"/>
    <p:sldId id="358" r:id="rId17"/>
    <p:sldId id="329" r:id="rId18"/>
    <p:sldId id="360" r:id="rId19"/>
    <p:sldId id="324" r:id="rId20"/>
    <p:sldId id="366" r:id="rId21"/>
    <p:sldId id="361" r:id="rId22"/>
    <p:sldId id="363" r:id="rId23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3FC6D0"/>
    <a:srgbClr val="00B0BD"/>
    <a:srgbClr val="FFB900"/>
    <a:srgbClr val="00BCF2"/>
    <a:srgbClr val="00B294"/>
    <a:srgbClr val="BAD80A"/>
    <a:srgbClr val="FFFFFF"/>
    <a:srgbClr val="004B5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47190" autoAdjust="0"/>
  </p:normalViewPr>
  <p:slideViewPr>
    <p:cSldViewPr snapToGrid="0">
      <p:cViewPr varScale="1">
        <p:scale>
          <a:sx n="132" d="100"/>
          <a:sy n="132" d="100"/>
        </p:scale>
        <p:origin x="1716" y="120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A seguinte apresentação destina-se a crianças entre os 5 e os 10 anos de idade. Recomendamos um planeamento de 60 minutos para esta atividade. Reduza o tempo para participantes mais novos. 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GUIÃO EXEMPLIFICATIVO: </a:t>
            </a:r>
          </a:p>
          <a:p>
            <a:endParaRPr lang="pt-PT" b="1" u="sng" dirty="0"/>
          </a:p>
          <a:p>
            <a:pPr>
              <a:defRPr/>
            </a:pPr>
            <a:r>
              <a:rPr lang="pt-PT" b="0" u="none" dirty="0"/>
              <a:t>"Olá a todos</a:t>
            </a:r>
            <a:r>
              <a:rPr lang="pt-PT" kern="1200" dirty="0">
                <a:effectLst/>
                <a:latin typeface="+mn-lt"/>
              </a:rPr>
              <a:t>! Chamo-me &lt;nome&gt; e trabalho para a &lt;organização&gt;. </a:t>
            </a:r>
            <a:r>
              <a:rPr lang="pt-PT" b="0" u="none" dirty="0"/>
              <a:t>Hoje vamos fazer a Hour of Code™ com o Minecraft. </a:t>
            </a:r>
            <a:r>
              <a:rPr lang="pt-PT" kern="1200" dirty="0">
                <a:effectLst/>
                <a:latin typeface="+mn-lt"/>
              </a:rPr>
              <a:t>A Hour of Code™ é</a:t>
            </a:r>
            <a:r>
              <a:rPr lang="pt-PT" dirty="0"/>
              <a:t> uma</a:t>
            </a:r>
            <a:r>
              <a:rPr lang="pt-PT" kern="1200" dirty="0">
                <a:effectLst/>
                <a:latin typeface="+mn-lt"/>
              </a:rPr>
              <a:t> campanha mundial organizada pela organização sem fins lucrativos Code.org para mostrar que qualquer pessoa pode aprender as noções básicas da programação. Hoje, vão fazer parte disso</a:t>
            </a:r>
            <a:r>
              <a:rPr lang="pt-PT" dirty="0"/>
              <a:t> -</a:t>
            </a:r>
            <a:r>
              <a:rPr lang="pt-PT" b="0" u="none" baseline="0" dirty="0"/>
              <a:t> ao aprenderem a programar com o novo tutorial Minecraft Hour of Code™ da Microsoft. Antes disso, vamos falar um pouco sobre o que é a programação, qual a sua importância e por que é uma atividade tão divertida!"</a:t>
            </a:r>
            <a:endParaRPr lang="pt-PT" b="1" u="sng" dirty="0"/>
          </a:p>
          <a:p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  <a:r>
              <a:rPr lang="pt-PT" dirty="0"/>
              <a:t> 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Fazer com que os participantes fiquem interessados na Hour of Code™!</a:t>
            </a:r>
          </a:p>
          <a:p>
            <a:endParaRPr lang="pt-PT" b="0" u="none" baseline="0" dirty="0"/>
          </a:p>
          <a:p>
            <a:r>
              <a:rPr lang="pt-PT" b="1" u="sng" baseline="0" dirty="0"/>
              <a:t>NOTA PARA O FACILITADOR: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Tenha em conta que o propósito primário do evento é que os participantes interajam com o tutorial. Limite o tempo da apresentação em conformidade. A maioria dos diapositivos na apresentação destina-se a ser mostrada brevemente, como apoio a uma apresentação conversacional rápida.</a:t>
            </a:r>
            <a:endParaRPr lang="pt-PT" b="1" u="sng" dirty="0"/>
          </a:p>
          <a:p>
            <a:endParaRPr lang="pt-PT" b="1" u="sng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imagem representa a participação a nível mundial nos eventos Hour of Code™.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r>
              <a:rPr lang="pt-PT" b="0" baseline="0"/>
              <a:t>"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O código também vos permite criar coisas novas; portanto, dá jeito ter imaginação e criatividade!"</a:t>
            </a:r>
          </a:p>
          <a:p>
            <a:endParaRPr lang="pt-PT" b="1" u="sng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242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"A programação é uma atividade de grupo! Uma vez que toda a gente que programa está sempre a resolver problemas e a usar a imaginação, 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ajudam-se uns aos outros e partilharem as vossas ideias e soluções entre vocês!" </a:t>
            </a:r>
            <a:endParaRPr lang="pt-PT"/>
          </a:p>
          <a:p>
            <a:endParaRPr lang="pt-PT" b="1" u="sng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641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/>
              <a:t>GUIÃO EXEMPLIFICATIVO:</a:t>
            </a:r>
          </a:p>
          <a:p>
            <a:endParaRPr lang="pt-PT" b="1" u="sng"/>
          </a:p>
          <a:p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"O que é que gostam de fazer?</a:t>
            </a:r>
            <a:r>
              <a:rPr lang="pt-PT"/>
              <a:t> 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Pode ser qualquer coisa - ler, praticar desporto, moda, jogar videojogos."</a:t>
            </a:r>
            <a:endParaRPr lang="pt-PT" b="1" u="sng"/>
          </a:p>
          <a:p>
            <a:endParaRPr lang="pt-PT" b="1" u="sng"/>
          </a:p>
          <a:p>
            <a:r>
              <a:rPr lang="pt-PT" b="1" u="sng"/>
              <a:t>PROPÓSITO DO DIAPOSITIVO:</a:t>
            </a:r>
          </a:p>
          <a:p>
            <a:endParaRPr lang="pt-PT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Posicionar a programação como algo que está associado a interesses além do âmbito tecnológico, que é mais provável de suscitar o interesse das crianças. O objetivo é colocar a imaginação deles a descortinar como podem transferir uma paixão que tenham para um projeto de programação que possa ajudar a dar continuidade a essa paixão. </a:t>
            </a:r>
            <a:endParaRPr lang="pt-PT" b="1" u="sng"/>
          </a:p>
          <a:p>
            <a:endParaRPr lang="pt-PT" b="1"/>
          </a:p>
          <a:p>
            <a:r>
              <a:rPr lang="pt-PT" b="1" u="sng"/>
              <a:t>NOTA PARA O FACILITADOR: </a:t>
            </a:r>
            <a:r>
              <a:rPr lang="pt-PT" b="0"/>
              <a:t>Peça aos participantes que partilhem as suas paixões e ideias.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/>
              <a:t>GUIÃO EXEMPLIFICATIVO:</a:t>
            </a:r>
          </a:p>
          <a:p>
            <a:endParaRPr lang="pt-PT" b="1" u="sng"/>
          </a:p>
          <a:p>
            <a:r>
              <a:rPr lang="pt-PT" b="0" u="none"/>
              <a:t>"A programação pode fazer parte das coisas que gostam de fazer!"</a:t>
            </a:r>
          </a:p>
          <a:p>
            <a:endParaRPr lang="pt-PT" b="0" u="none" baseline="0"/>
          </a:p>
          <a:p>
            <a:r>
              <a:rPr lang="pt-PT" b="0" u="none" baseline="0"/>
              <a:t>*EXEMPLOS A MENCIONAR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As pessoas que gostam de </a:t>
            </a:r>
            <a:r>
              <a:rPr lang="pt-PT" sz="1200" b="1" kern="1200">
                <a:solidFill>
                  <a:schemeClr val="tx1"/>
                </a:solidFill>
                <a:effectLst/>
                <a:latin typeface="+mn-lt"/>
              </a:rPr>
              <a:t>filmes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 podem criar uma aplicação onde as pessoas os classificam e falam sobre eles</a:t>
            </a:r>
            <a:endParaRPr lang="pt-PT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Quem gostar de </a:t>
            </a:r>
            <a:r>
              <a:rPr lang="pt-PT" sz="1200" b="1" kern="1200">
                <a:solidFill>
                  <a:schemeClr val="tx1"/>
                </a:solidFill>
                <a:effectLst/>
                <a:latin typeface="+mn-lt"/>
              </a:rPr>
              <a:t>videojogos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 pode criar o seu próprio jogo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Quem gostar de </a:t>
            </a:r>
            <a:r>
              <a:rPr lang="pt-PT" sz="1200" b="1" kern="1200">
                <a:solidFill>
                  <a:schemeClr val="tx1"/>
                </a:solidFill>
                <a:effectLst/>
                <a:latin typeface="+mn-lt"/>
              </a:rPr>
              <a:t>desporto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 pode criar uma aplicação que mostre as estatísticas da sua equipa preferida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Se alguém gostar de </a:t>
            </a:r>
            <a:r>
              <a:rPr lang="pt-PT" sz="1200" b="1" kern="1200">
                <a:solidFill>
                  <a:schemeClr val="tx1"/>
                </a:solidFill>
                <a:effectLst/>
                <a:latin typeface="+mn-lt"/>
              </a:rPr>
              <a:t>desenhos animados e super-heróis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, pode criar um site sobre os seus personagens preferidos </a:t>
            </a:r>
            <a:endParaRPr lang="pt-PT">
              <a:effectLst/>
            </a:endParaRPr>
          </a:p>
          <a:p>
            <a:endParaRPr lang="pt-PT" b="1" u="sng"/>
          </a:p>
          <a:p>
            <a:r>
              <a:rPr lang="pt-PT" b="1" u="sng"/>
              <a:t>PROPÓSITO DO DIAPOSITIVO:</a:t>
            </a:r>
          </a:p>
          <a:p>
            <a:endParaRPr lang="pt-PT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Enfatizar que, além de encontrarem novas formas de se divertirem no processo de programação e descoberta do que podem fazer com a programação, o que criarem pode ser partilhado e utilizado com os amigos.</a:t>
            </a:r>
          </a:p>
          <a:p>
            <a:endParaRPr lang="pt-PT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339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"Estão prontos para começar a programar? Vamos a isso! "Para a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pt-PT" b="0" u="none" baseline="0" dirty="0"/>
              <a:t> de hoje, vamos aprender com um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tutorial inspirado no jogo Minecraft</a:t>
            </a:r>
            <a:r>
              <a:rPr lang="pt-PT" b="0" u="none" baseline="0" dirty="0"/>
              <a:t>! </a:t>
            </a:r>
            <a:r>
              <a:rPr lang="pt-PT" dirty="0"/>
              <a:t>O</a:t>
            </a:r>
            <a:r>
              <a:rPr lang="pt-PT" b="0" u="none" baseline="0" dirty="0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tutorial usa personagens e conceitos do videojogo Minecraft, mas não o jogo propriamente dito.</a:t>
            </a:r>
            <a:r>
              <a:rPr lang="pt-PT" b="0" u="none" baseline="0" dirty="0"/>
              <a:t>"</a:t>
            </a:r>
            <a:r>
              <a:rPr lang="pt-PT" dirty="0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No tutorial do Minecraft Hour of Code™, vão conhecer "O Agente" e vão aprender e utilizar técnicas de programação, como ciclos, depuração e funções, para desenvolver as vossas próprias soluções para enigmas e ver o Agente a executar os vossos comandos."</a:t>
            </a:r>
            <a:endParaRPr lang="pt-PT" sz="1200" b="0" baseline="0" dirty="0"/>
          </a:p>
          <a:p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u="none" baseline="0" dirty="0"/>
              <a:t>"Terão _____ para jogar hoje. Se ficarem encravados, sejam pacientes e experimentem formas diferentes de resolver o problema. Em seguida, peçam ajuda a um colega e se, mesmo assim, não conseguirem e precisarem da minha ajuda, [levantem a mão, o dedo, etc.].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0" u="none" baseline="0" dirty="0"/>
              <a:t>Não se esqueçam dos auscultadores!"</a:t>
            </a:r>
            <a:endParaRPr lang="pt-PT" sz="1200" b="0" u="none" dirty="0"/>
          </a:p>
          <a:p>
            <a:endParaRPr lang="pt-PT" b="0" u="none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Apresentar a</a:t>
            </a:r>
            <a:r>
              <a:rPr lang="pt-PT" b="0" u="none" dirty="0"/>
              <a:t>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</a:p>
          <a:p>
            <a:endParaRPr lang="pt-PT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NOTA PARA O FACILITADOR:</a:t>
            </a:r>
          </a:p>
          <a:p>
            <a:pPr>
              <a:defRPr/>
            </a:pPr>
            <a:r>
              <a:rPr lang="pt-PT" b="0" dirty="0"/>
              <a:t>Há vários tutoriais do Minecraft. Comece com o tutorial deste </a:t>
            </a:r>
            <a:r>
              <a:rPr lang="pt-PT" dirty="0"/>
              <a:t>ano </a:t>
            </a:r>
            <a:r>
              <a:rPr lang="pt-PT" b="0" dirty="0"/>
              <a:t>e avance para os outros tutoriais se eles acabarem cedo. Cada tutorial ensina conceitos diferentes, portanto é boa ideia fazer todos os tutoriais!</a:t>
            </a:r>
            <a:r>
              <a:rPr lang="pt-PT" dirty="0"/>
              <a:t> </a:t>
            </a:r>
            <a:endParaRPr lang="pt-PT" b="0" dirty="0"/>
          </a:p>
          <a:p>
            <a:endParaRPr lang="pt-P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não conseguir que cada participante tenha um dispositivo, experimente juntá-los em grupos de dois e fazê-los alternar cada passo de cada lição, de forma a que ambos tenham a oportunidade de serem ativos e observarem. Sugerimos que os participantes trabalhem individualmente nos enigmas.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Ao fim de quinze minutos, congratule o grupo pelo progresso feito e pelas linhas de código que escreveram.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Aos participantes que completem o tutorial e/ou sejam mais avançados, convide-os a jogar o tutorial no modo </a:t>
            </a:r>
            <a:r>
              <a:rPr lang="pt-PT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 </a:t>
            </a: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– que inclui desafios de programação adicionais que terão de completar para recolherem o diamante do nível.</a:t>
            </a:r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dirty="0"/>
          </a:p>
          <a:p>
            <a:r>
              <a:rPr lang="pt-P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3126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  <a:endParaRPr lang="pt-PT" b="0" u="none" dirty="0"/>
          </a:p>
          <a:p>
            <a:endParaRPr lang="pt-PT" b="0" u="none" dirty="0"/>
          </a:p>
          <a:p>
            <a:r>
              <a:rPr lang="pt-PT" b="0" u="none" dirty="0"/>
              <a:t>"Agora acedam a </a:t>
            </a:r>
            <a:r>
              <a:rPr lang="pt-PT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t-PT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t-PT" dirty="0"/>
              <a:t> </a:t>
            </a:r>
            <a:r>
              <a:rPr lang="pt-PT" b="0" u="none" baseline="0" dirty="0"/>
              <a:t>para encontrarem o tutorial "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Minecraft Hour of </a:t>
            </a:r>
            <a:r>
              <a:rPr lang="pt-PT" kern="1200" dirty="0">
                <a:effectLst/>
                <a:latin typeface="+mn-lt"/>
              </a:rPr>
              <a:t>Code™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Hero’s Journey" </a:t>
            </a:r>
            <a:r>
              <a:rPr lang="pt-PT" b="0" u="none" baseline="0" dirty="0"/>
              <a:t>e COMECEM! "</a:t>
            </a:r>
            <a:endParaRPr lang="pt-PT" b="1" u="sng" dirty="0"/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Dar tempo aos participantes para acederem ao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baseline="0" dirty="0"/>
          </a:p>
          <a:p>
            <a:r>
              <a:rPr lang="pt-PT" b="1" u="sng" baseline="0" dirty="0"/>
              <a:t>NOTA PARA O FACILITADOR: </a:t>
            </a:r>
          </a:p>
          <a:p>
            <a:pPr marL="628650" lvl="1" indent="-171450">
              <a:buFont typeface="Arial"/>
              <a:buChar char="•"/>
            </a:pPr>
            <a:r>
              <a:rPr lang="pt-PT" dirty="0"/>
              <a:t>Mantenha este diapositivo apresentado durante o tutorial e avance para o diapositivo seguinte </a:t>
            </a:r>
            <a:r>
              <a:rPr lang="pt-PT" i="1" dirty="0"/>
              <a:t>apenas</a:t>
            </a:r>
            <a:r>
              <a:rPr lang="pt-PT" dirty="0"/>
              <a:t> quando o grupo chegar ao fim do tutorial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os participantes iniciarem sessão no tutorial, o progresso será guardado nos níveis e podem regressar mais tarde se não conseguirem terminar.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vez que há períodos de jogo livre e espaço para cada um criar o que quiser, tenha em conta os riscos associados às crianças e aos conteúdos gerados pelo utilizador.</a:t>
            </a:r>
            <a:endParaRPr lang="pt-PT" baseline="0" dirty="0"/>
          </a:p>
          <a:p>
            <a:pPr marL="0" lvl="0" indent="0">
              <a:buFont typeface="Arial"/>
              <a:buNone/>
            </a:pPr>
            <a:endParaRPr lang="pt-PT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pt-PT" b="1" u="sng" baseline="0" dirty="0">
                <a:highlight>
                  <a:srgbClr val="FFFF00"/>
                </a:highlight>
              </a:rPr>
              <a:t>SE ESTIVER LIMITADO(A) PELO TEMPO: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Complete o máximo de enigmas que conseguir. As crianças com mais conhecimentos tecnológicos podem completá-los todos em 50 a 60 minutos.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Congratule os alunos pelo que conseguirem fazer e relembre-lhes que podem continuar a programar em casa.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baseline="0" dirty="0">
                <a:highlight>
                  <a:srgbClr val="FFFF00"/>
                </a:highlight>
              </a:rPr>
              <a:t>SE TIVER TEMPO EXTRA: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Direcione os estudantes para continuarem a criação do último enigma, para usufruírem de mais horas de jogabilidade.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Direcione os estudantes para refazerem cada um dos enigmas e desafie-os a solucioná-los de maneira diferente. Isto reforça a diversão e as oportunidades de iteração e experimentação.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Direcione os alunos para jogarem o "Minecraft Hour of Code™ Adventure" e/ou o "Minecraft Hour of Code™ Designer".</a:t>
            </a:r>
            <a:endParaRPr lang="pt-PT" b="0" u="none" dirty="0"/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513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"Muito bem. Atenção! Só têm mais cinco minutos para acabarem! </a:t>
            </a:r>
          </a:p>
          <a:p>
            <a:r>
              <a:rPr lang="pt-PT" b="0" u="none" dirty="0"/>
              <a:t>[se o acesso aos dispositivos e à internet for usual] E lembrem-se, podem continuar a aprender programação com o Minecraft mais tarde."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r>
              <a:rPr lang="pt-PT" b="0" u="none" dirty="0"/>
              <a:t>Alertar os participantes de que o tempo está a acabar e que o tutorial está quase no fim.</a:t>
            </a:r>
          </a:p>
          <a:p>
            <a:endParaRPr lang="pt-PT" b="1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endParaRPr lang="pt-PT" b="0" u="none" baseline="0"/>
          </a:p>
          <a:p>
            <a:r>
              <a:rPr lang="pt-PT" b="0" u="none" baseline="0"/>
              <a:t>"Vamos voltar à conversa que tivemos antes. O que pensavam sobre programação mudou?"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Como é que vão responder à pergunta "O que é a programação" se os vossos familiares ou amigos perguntarem?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O que é que aprenderam?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O que é que acharam mais difícil? O que é que fizeram quando não encontraram uma solução? Por que é que isso é importante? [encoraja a persistência]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Como é que a programação é criativa? [associe a programação a outra forma de criatividade, como cantar, dançar, construir.]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A programação é para quem? [trabalhe para desmistificar os estereótipos, como os rapazes, quem é bom a matemática, etc.]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Digam algumas ideias de como podemos usar a programação para criar algo fantástico?</a:t>
            </a:r>
          </a:p>
          <a:p>
            <a:endParaRPr lang="pt-PT" b="1" u="sng"/>
          </a:p>
          <a:p>
            <a:r>
              <a:rPr lang="pt-PT" b="1" u="sng"/>
              <a:t>PROPÓSITO DO DIAPOSITIVO:</a:t>
            </a:r>
          </a:p>
          <a:p>
            <a:endParaRPr lang="pt-PT" b="1"/>
          </a:p>
          <a:p>
            <a:r>
              <a:rPr lang="pt-PT" b="0"/>
              <a:t>Regressar à pergunta inicial e ver como as opiniões das crianças sobre a programação mudaram. </a:t>
            </a:r>
            <a:r>
              <a:rPr lang="pt-PT" b="0" kern="1200" baseline="0">
                <a:effectLst/>
                <a:latin typeface="+mn-lt"/>
              </a:rPr>
              <a:t>E</a:t>
            </a:r>
            <a:r>
              <a:rPr lang="pt-PT" kern="1200">
                <a:effectLst/>
                <a:latin typeface="+mn-lt"/>
              </a:rPr>
              <a:t>sta pergunta</a:t>
            </a:r>
            <a:r>
              <a:rPr lang="pt-PT"/>
              <a:t> é</a:t>
            </a:r>
            <a:r>
              <a:rPr lang="pt-PT" kern="1200">
                <a:effectLst/>
                <a:latin typeface="+mn-lt"/>
              </a:rPr>
              <a:t> uma recapitulação para os alunos obterem confirmação de que o que retiveram e o que fizeram durante a sessão está efetivamente correto. Dá-lhes o reforço e a certeza de que as conclusões a que chegaram estão efetivamente corretas, o que os ajuda a interiorizar o que aprenderam.</a:t>
            </a:r>
            <a:r>
              <a:rPr lang="pt-PT"/>
              <a:t> </a:t>
            </a:r>
            <a:endParaRPr lang="pt-PT" b="0"/>
          </a:p>
          <a:p>
            <a:endParaRPr lang="pt-PT" b="1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525463"/>
            <a:ext cx="4203700" cy="26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929644" y="3329942"/>
            <a:ext cx="7437119" cy="315467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t" anchorCtr="0">
            <a:noAutofit/>
          </a:bodyPr>
          <a:lstStyle/>
          <a:p>
            <a:pPr rtl="0"/>
            <a:r>
              <a:rPr lang="pt-PT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PROPÓSITO DO DIAPOSITIVO:</a:t>
            </a:r>
            <a:r>
              <a:rPr lang="pt-PT" dirty="0"/>
              <a:t> </a:t>
            </a:r>
            <a:r>
              <a:rPr lang="pt-PT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Terminar o workshop com uma nota positiva.</a:t>
            </a:r>
            <a:endParaRPr lang="pt-PT" b="0" dirty="0">
              <a:effectLst/>
            </a:endParaRPr>
          </a:p>
          <a:p>
            <a:br>
              <a:rPr dirty="0"/>
            </a:br>
            <a:r>
              <a:rPr lang="pt-PT" sz="1200" b="1" i="0" u="sng" strike="noStrike" kern="1200" cap="none" dirty="0">
                <a:solidFill>
                  <a:schemeClr val="dk1"/>
                </a:solidFill>
                <a:effectLst/>
                <a:latin typeface="Calibri"/>
                <a:sym typeface="Calibri"/>
              </a:rPr>
              <a:t>GUIÃO EXEMPLIFICATIVO:</a:t>
            </a:r>
            <a:r>
              <a:rPr lang="pt-PT" dirty="0"/>
              <a:t> </a:t>
            </a:r>
            <a:r>
              <a:rPr lang="pt-PT" b="0" u="none" dirty="0"/>
              <a:t>"Parabéns! Completaram a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pt-PT" dirty="0"/>
              <a:t> deste ano!"</a:t>
            </a:r>
            <a:endParaRPr lang="pt-PT" b="0" u="none" baseline="0" dirty="0"/>
          </a:p>
          <a:p>
            <a:br>
              <a:rPr lang="en-US" b="0" dirty="0">
                <a:effectLst/>
              </a:rPr>
            </a:br>
            <a:endParaRPr lang="pt-PT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5265811" y="6658666"/>
            <a:ext cx="4028439" cy="350519"/>
          </a:xfrm>
          <a:prstGeom prst="rect">
            <a:avLst/>
          </a:prstGeom>
          <a:noFill/>
          <a:ln>
            <a:noFill/>
          </a:ln>
        </p:spPr>
        <p:txBody>
          <a:bodyPr lIns="93150" tIns="46550" rIns="93150" bIns="465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pt-P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300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"Agora que estão a caminho de se tornarem especialistas em programação, têm aqui alguns recursos para explorarem! Certifiquem-se de que anotam estas ligações e continuem a programar!"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b="0" u="none" dirty="0"/>
              <a:t>Encorajar as crianças a darem o próximo passo na programação.</a:t>
            </a:r>
          </a:p>
          <a:p>
            <a:endParaRPr lang="pt-PT" b="0" u="none" baseline="0" dirty="0"/>
          </a:p>
          <a:p>
            <a:r>
              <a:rPr lang="pt-PT" b="1" u="sng" baseline="0" dirty="0"/>
              <a:t>NOTA PARA O FACILITADOR: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Os participantes podem aceder aos seus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Certificados da Hour of Code™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 qualquer momento depois de iniciarem o tutorial da Hour of Code™, e depois do evento Hour of Code</a:t>
            </a:r>
            <a:r>
              <a:rPr lang="pt-PT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, em code.org.</a:t>
            </a: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Ajuste o que é colocado no diapositivo dos recursos adicionais em função do seu público alvo:</a:t>
            </a:r>
          </a:p>
          <a:p>
            <a:endParaRPr lang="pt-PT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1" u="none" kern="1200" dirty="0">
                <a:solidFill>
                  <a:schemeClr val="tx1"/>
                </a:solidFill>
                <a:effectLst/>
                <a:latin typeface="+mn-lt"/>
              </a:rPr>
              <a:t>Os participantes podem carregar o seu código para o Minecraft para Educação e/ou o Minecraft no Windows 10, se disponível.</a:t>
            </a:r>
          </a:p>
          <a:p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Os participantes podem usar o Code Studio para importar o seu código para o jogo verdadeiro - e ver o seu código ganhar vida!</a:t>
            </a:r>
          </a:p>
          <a:p>
            <a:endParaRPr lang="pt-P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Explorarem o Minecraft para Educação: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 Minecraft para Educação foi criado para as escolas e inclui ferramentas de gestão da sala de aula, planos de aulas e muito mais. Para mais informações, visitem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https://education.minecraft.net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t-P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Explorem formas de trazer as competências digitais, desde a literacia digital à educação da informática, até às vossas comunidades</a:t>
            </a:r>
            <a:br>
              <a:rPr dirty="0"/>
            </a:b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</a:p>
          <a:p>
            <a:endParaRPr lang="pt-PT" b="0" u="none" dirty="0"/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https://code.org/educate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Vá além de uma Hour of Code™ com as ferramentas Code.org para educadores. Não precisa de qualquer experiência para começar a ensinar informática na sua sala de aula. Em Code.org encontra programas de curso, planos de aulas, programas de aprendizagem profissionais de alta qualidade e imensas ferramentas fantásticas para todos os níveis escolares — tudo o que precisa, sem qualquer custo. Aceda 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code.org/educate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e escolha o nível escolar para começar!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https://studio.code.org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)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Divertiu-se durante a Hour of Code™? O mundo da informática tem muito mais para explorar! O Code Studio tem enigmas, jogos e cursos para todas as idades. Aprenda a fazer os seus próprios jogos e aplicações e depois partilhe-as com os seus amigos Aceda 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studio.code.org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e comece hoje mesmo!</a:t>
            </a:r>
          </a:p>
          <a:p>
            <a:endParaRPr lang="pt-PT" b="1" dirty="0"/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1" u="sng" dirty="0"/>
              <a:t>Bem-vindos!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[Apresente-se à turma, quem é e o que faz; se trabalhar na indústria das novas tecnologias, explique-lhes a razão do seu interesse na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PT" kern="1200" dirty="0">
                <a:effectLst/>
                <a:latin typeface="+mn-lt"/>
              </a:rPr>
              <a:t>Code™</a:t>
            </a:r>
            <a:r>
              <a:rPr lang="pt-PT" dirty="0"/>
              <a:t>]</a:t>
            </a:r>
            <a:r>
              <a:rPr lang="pt-PT" sz="12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"Primeiro, vamos assistir a um pequeno vídeo que nos mostra quão popular se tornou a programação nos últimos anos e quantas pessoas fantásticas, como vocês, já a experimentaram!"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baseline="0" dirty="0"/>
              <a:t>NOTA PARA O FACILITADOR: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baseline="0" dirty="0"/>
              <a:t>O vídeo será reproduzido automaticamente quando passar para o próximo diapositivo. </a:t>
            </a:r>
            <a:endParaRPr lang="pt-PT" b="1" u="sng" dirty="0"/>
          </a:p>
          <a:p>
            <a:endParaRPr lang="pt-PT" b="1" u="sng" dirty="0"/>
          </a:p>
          <a:p>
            <a:endParaRPr lang="pt-PT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401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 </a:t>
            </a:r>
          </a:p>
          <a:p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  <a:r>
              <a:rPr lang="pt-PT" dirty="0"/>
              <a:t> 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Para concluir o evento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elementos masculinos e elementos femininos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a divertirem-se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pessoas, não uma pessoa sozinha ou isolada </a:t>
            </a:r>
          </a:p>
          <a:p>
            <a:endParaRPr lang="pt-PT" b="1" u="sng" dirty="0"/>
          </a:p>
          <a:p>
            <a:r>
              <a:rPr lang="pt-PT" b="1" u="sng" dirty="0"/>
              <a:t>Copyright 2017: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apresentação e licenciada, não vendida. Não pode copiar, adaptar, modificar, preparar trabalhos derivados, distribuir, apresentar publicamente, vender, nem utilizar este conteúdo para propósitos comerciais sem o consentimento expresso por escrito da Microsoft Corporation.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apresentação é-lhe fornecida "tal como está". A Microsoft não concede quaisquer garantias, expressas ou implícitas. As informações e opiniões expressadas nesta apresentação, incluindo URLs e outras referências a sites, podem alterar sem aviso prévio.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Alguns exemplos aqui apresentados são providenciados para finalidades meramente ilustrativas e são fictícios. Não se pretende qualquer associação ou ligação efetiva, nem as mesmas devem ser inferidas.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Pode utilizar esta apresentação para uso pessoal e com turmas e alunos como parte do code.org e outros eventos de programação. Esta apresentação não lhe confere qualquer direito legal sobre qualquer propriedade intelectual em qualquer produto da Microsoft.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Microsoft e as marcas comerciais listadas em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http://www.microsoft.com/en-us/legal/intellectualproperty/trademarks/en-us.aspx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são marcas comerciais do grupo empresarial Microsoft. Todas as restantes marcas são propriedade dos respetivos titulares. </a:t>
            </a:r>
          </a:p>
          <a:p>
            <a:endParaRPr lang="pt-PT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o logótipo CODE e Hour of Code® são marcas comerciais da Code.org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é uma marca comercial da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Todos os direitos reservados.</a:t>
            </a:r>
          </a:p>
          <a:p>
            <a:pPr marL="457200" lvl="1" indent="0">
              <a:buFont typeface="Arial"/>
              <a:buNone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47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PROPÓSITO DO DIAPOSITIVO:</a:t>
            </a:r>
          </a:p>
          <a:p>
            <a:endParaRPr lang="pt-PT" b="1" u="sn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baseline="0" dirty="0"/>
              <a:t>Fazer com que as crianças se interessem pelo tutorial da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pt-PT" b="0" u="none" baseline="0" dirty="0"/>
              <a:t>.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dirty="0"/>
              <a:t>O vídeo deverá ser reproduzido automaticamente. </a:t>
            </a:r>
          </a:p>
          <a:p>
            <a:endParaRPr lang="pt-P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quiser alterar o idioma ou as legendas, pode fazê-lo na ligação abaixo, clicando no ícone das "Definições" no canto inferior direito do vídeo. Pode ser necessário reincorporar a hiperligação se o fizer: https://www.youtube.com/watch?t=1&amp;v=2DxWIxec6yo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Existem vídeos adicionais em code.org que poderão ser utilizados em alternativa se pretender transmitir uma mensagem diferente ao seu público.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200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b="0" u="none"/>
              <a:t>"Em que é que pensam quando ouvem as palavras "código" e "programação"? É relativo a segredos, como um "código secreto"? Que tipo de pessoas é que acham que programam código? Deixem a vossa imaginação voar!"</a:t>
            </a:r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PROPÓSITO DO DIAPOSITIVO:</a:t>
            </a:r>
            <a:r>
              <a:rPr lang="pt-PT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baseline="0"/>
              <a:t>Este diapositivo destina-se a quebrar o gelo.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baseline="0"/>
          </a:p>
          <a:p>
            <a:pPr>
              <a:defRPr/>
            </a:pPr>
            <a:r>
              <a:rPr lang="pt-PT" kern="1200">
                <a:effectLst/>
                <a:latin typeface="+mn-lt"/>
              </a:rPr>
              <a:t>É muito provável que as crianças não tenham uma resposta propriamente correta para </a:t>
            </a:r>
            <a:r>
              <a:rPr lang="pt-PT"/>
              <a:t>estas perguntas</a:t>
            </a:r>
            <a:r>
              <a:rPr lang="pt-PT" kern="1200">
                <a:effectLst/>
                <a:latin typeface="+mn-lt"/>
              </a:rPr>
              <a:t>, mas </a:t>
            </a:r>
            <a:r>
              <a:rPr lang="pt-PT"/>
              <a:t>estas </a:t>
            </a:r>
            <a:r>
              <a:rPr lang="pt-PT" kern="1200" baseline="0">
                <a:effectLst/>
                <a:latin typeface="+mn-lt"/>
              </a:rPr>
              <a:t>perguntas destinam-se</a:t>
            </a:r>
            <a:r>
              <a:rPr lang="pt-PT" b="0" u="none" baseline="0"/>
              <a:t> a iniciar o debate na sala e realçar os preconceitos que as crianças possam ter sobre a programação. </a:t>
            </a:r>
            <a:r>
              <a:rPr lang="pt-PT" kern="1200">
                <a:effectLst/>
                <a:latin typeface="+mn-lt"/>
              </a:rPr>
              <a:t>Certifique-se de que isto se assemelha a uma conversa divertida em que não há problema em não saber as respostas. No próximo diapositivo, vamos corrigir quaisquer preconceitos sobre a programação, para mudar a perspetiva dos participantes antes de passarmos ao tutorial.</a:t>
            </a:r>
            <a:r>
              <a:rPr lang="pt-PT"/>
              <a:t> </a:t>
            </a:r>
            <a:endParaRPr lang="pt-PT" b="1" u="sng"/>
          </a:p>
          <a:p>
            <a:endParaRPr lang="pt-PT" b="1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  <a:endParaRPr lang="pt-PT" b="0" u="none"/>
          </a:p>
          <a:p>
            <a:endParaRPr lang="pt-PT" b="0" u="none"/>
          </a:p>
          <a:p>
            <a:r>
              <a:rPr lang="pt-PT" b="0" u="none"/>
              <a:t>"Agora, vamos falar do que a programação </a:t>
            </a:r>
            <a:r>
              <a:rPr lang="pt-PT" b="0" i="1" u="none"/>
              <a:t>realmente</a:t>
            </a:r>
            <a:r>
              <a:rPr lang="pt-PT" b="0" u="none"/>
              <a:t> é."</a:t>
            </a:r>
          </a:p>
          <a:p>
            <a:endParaRPr lang="pt-PT" sz="1200" b="0" u="non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b="1" u="sng"/>
              <a:t>PROPÓSITO DO DIAPOSITIVO:</a:t>
            </a:r>
          </a:p>
          <a:p>
            <a:endParaRPr lang="pt-PT" b="1" u="sng"/>
          </a:p>
          <a:p>
            <a:r>
              <a:rPr lang="pt-PT" b="0" u="none"/>
              <a:t>Os diapositivos 5-7 destinam-se a explicar o que é a programação de uma forma fácil de entender.</a:t>
            </a:r>
          </a:p>
          <a:p>
            <a:endParaRPr lang="pt-PT" b="1"/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146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r>
              <a:rPr lang="pt-PT" b="0"/>
              <a:t>"A programação é a língua que as pessoas usam para dar instruções aos dispositivos</a:t>
            </a:r>
            <a:r>
              <a:rPr lang="pt-PT" sz="1200" b="0" baseline="0">
                <a:latin typeface="Segoe Pro Light" charset="0"/>
              </a:rPr>
              <a:t> para que estes façam o elas lhes dizem. Vocês podem usá-la para criar imensas coisas maravilhosas!"</a:t>
            </a:r>
            <a:endParaRPr lang="pt-PT" sz="1200" baseline="0">
              <a:latin typeface="Segoe Pro Light" charset="0"/>
              <a:ea typeface="Segoe Pro Light" charset="0"/>
              <a:cs typeface="Segoe Pro Light" charset="0"/>
            </a:endParaRPr>
          </a:p>
          <a:p>
            <a:endParaRPr lang="pt-PT" b="1" u="sng"/>
          </a:p>
          <a:p>
            <a:endParaRPr lang="pt-PT" b="1"/>
          </a:p>
          <a:p>
            <a:endParaRPr lang="pt-PT" sz="1200">
              <a:latin typeface="Segoe Pro Light" charset="0"/>
              <a:ea typeface="Segoe Pro Light" charset="0"/>
              <a:cs typeface="Segoe Pro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661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r>
              <a:rPr lang="pt-PT" b="0" baseline="0"/>
              <a:t>"Para podermos comunicar com computadores, temos de lhes dar comandos numa linguagem que eles percebam. Essa linguagem é o código!" </a:t>
            </a:r>
          </a:p>
          <a:p>
            <a:endParaRPr lang="pt-PT" b="1" u="sng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090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/>
              <a:t>"Acham que têm o que é preciso para programar? Boa! Eu também acho!"</a:t>
            </a:r>
          </a:p>
          <a:p>
            <a:endParaRPr lang="pt-PT" b="1" u="sng"/>
          </a:p>
          <a:p>
            <a:r>
              <a:rPr lang="pt-PT" b="1" u="sng"/>
              <a:t>PROPÓSITO DO DIAPOSITIVO:</a:t>
            </a:r>
          </a:p>
          <a:p>
            <a:endParaRPr lang="pt-PT" b="1" u="sng"/>
          </a:p>
          <a:p>
            <a:r>
              <a:rPr lang="pt-PT" b="0" u="none"/>
              <a:t>Os diapositivos 9 a 11 destinam-se a explicar as qualidades necessárias para programar.</a:t>
            </a:r>
          </a:p>
          <a:p>
            <a:endParaRPr lang="pt-PT" b="0" u="none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u="sng" kern="1200">
                <a:solidFill>
                  <a:schemeClr val="tx1"/>
                </a:solidFill>
                <a:effectLst/>
                <a:latin typeface="+mn-lt"/>
              </a:rPr>
              <a:t>NOTA PARA O FACILITADOR: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kern="1200">
                <a:effectLst/>
                <a:latin typeface="+mn-lt"/>
              </a:rPr>
              <a:t>As crianças nesta faixa etária estão preocupadas em aprender a trabalhar com outros, desenvolver competências criativas e aprender coisas novas. </a:t>
            </a:r>
            <a:r>
              <a:rPr lang="pt-PT"/>
              <a:t>É</a:t>
            </a:r>
            <a:r>
              <a:rPr lang="pt-PT" kern="1200">
                <a:effectLst/>
                <a:latin typeface="+mn-lt"/>
              </a:rPr>
              <a:t> importante enfatizar que a programação incorpora tudo isso.</a:t>
            </a:r>
            <a:endParaRPr lang="pt-PT" b="0" u="none"/>
          </a:p>
          <a:p>
            <a:endParaRPr lang="pt-PT" b="1"/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828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r>
              <a:rPr lang="pt-PT" b="0" baseline="0" dirty="0"/>
              <a:t>"A programação é resolver problemas!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 código é usado para criar coisas novas que tornam a nossa vida mais fácil! Como quando querem falar com alguém que não está ao pé de vocês, podem enviar-lhe uma mensagem! Isso é um exemplo de usar a tecnologia para resolver um problema!"</a:t>
            </a:r>
          </a:p>
          <a:p>
            <a:endParaRPr lang="pt-PT" b="1" u="sng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eBreaker">
    <p:bg>
      <p:bgPr>
        <a:solidFill>
          <a:srgbClr val="00206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0392" y="573617"/>
            <a:ext cx="77724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33" b="1" i="0" u="none" strike="noStrike" cap="none" baseline="0">
                <a:solidFill>
                  <a:schemeClr val="tx1"/>
                </a:solidFill>
                <a:latin typeface="handy" charset="0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500"/>
            </a:lvl2pPr>
            <a:lvl3pPr lvl="2" indent="0">
              <a:spcBef>
                <a:spcPts val="0"/>
              </a:spcBef>
              <a:buFont typeface="Arial"/>
              <a:buNone/>
              <a:defRPr sz="1500"/>
            </a:lvl3pPr>
            <a:lvl4pPr lvl="3" indent="0">
              <a:spcBef>
                <a:spcPts val="0"/>
              </a:spcBef>
              <a:buFont typeface="Arial"/>
              <a:buNone/>
              <a:defRPr sz="1500"/>
            </a:lvl4pPr>
            <a:lvl5pPr lvl="4" indent="0">
              <a:spcBef>
                <a:spcPts val="0"/>
              </a:spcBef>
              <a:buFont typeface="Arial"/>
              <a:buNone/>
              <a:defRPr sz="1500"/>
            </a:lvl5pPr>
            <a:lvl6pPr lvl="5" indent="0">
              <a:spcBef>
                <a:spcPts val="0"/>
              </a:spcBef>
              <a:buFont typeface="Arial"/>
              <a:buNone/>
              <a:defRPr sz="1500"/>
            </a:lvl6pPr>
            <a:lvl7pPr lvl="6" indent="0">
              <a:spcBef>
                <a:spcPts val="0"/>
              </a:spcBef>
              <a:buFont typeface="Arial"/>
              <a:buNone/>
              <a:defRPr sz="1500"/>
            </a:lvl7pPr>
            <a:lvl8pPr lvl="7" indent="0">
              <a:spcBef>
                <a:spcPts val="0"/>
              </a:spcBef>
              <a:buFont typeface="Arial"/>
              <a:buNone/>
              <a:defRPr sz="1500"/>
            </a:lvl8pPr>
            <a:lvl9pPr lvl="8" indent="0">
              <a:spcBef>
                <a:spcPts val="0"/>
              </a:spcBef>
              <a:buFont typeface="Arial"/>
              <a:buNone/>
              <a:defRPr sz="1500"/>
            </a:lvl9pPr>
          </a:lstStyle>
          <a:p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362730"/>
            <a:ext cx="9144000" cy="33522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98"/>
            <a:ext cx="9144000" cy="5719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69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674" y="3924641"/>
            <a:ext cx="7118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Bem-vindos ao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P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endParaRPr lang="pt-P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Bem-vindos ao Hour of Code™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Usar a imaginação</a:t>
            </a:r>
          </a:p>
        </p:txBody>
      </p:sp>
      <p:pic>
        <p:nvPicPr>
          <p:cNvPr id="2" name="Picture 1" descr="Um robô ilustrado com ar durão eleva-se do solo" title="Um robô ilustrado com ar durão eleva-se do sol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74" y="424485"/>
            <a:ext cx="2735326" cy="4997094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Usar a imaginação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5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Trabalhar com </a:t>
            </a:r>
            <a:br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amigos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701600" y="1611630"/>
            <a:ext cx="4224748" cy="3563620"/>
            <a:chOff x="4558724" y="1103630"/>
            <a:chExt cx="4601151" cy="3881120"/>
          </a:xfrm>
        </p:grpSpPr>
        <p:pic>
          <p:nvPicPr>
            <p:cNvPr id="2" name="Picture 1" descr="Um arco-íris liga as duas cabeças de um menino e de uma menina ilustrados" title="Um arco-íris liga as duas cabeças de um menino e de uma menina ilustrado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812" y="1103630"/>
              <a:ext cx="3901313" cy="1905043"/>
            </a:xfrm>
            <a:prstGeom prst="rect">
              <a:avLst/>
            </a:prstGeom>
          </p:spPr>
        </p:pic>
        <p:pic>
          <p:nvPicPr>
            <p:cNvPr id="9" name="Picture 8" descr="Um menino ilustrado sorri enquanto trabalha num computador portátil, ligado a uma menina ilustrada sorridente por um arco-íris que emerge das suas cabeças" title="Menino ilustrado sorrident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8724" y="2556820"/>
              <a:ext cx="1569025" cy="2427930"/>
            </a:xfrm>
            <a:prstGeom prst="rect">
              <a:avLst/>
            </a:prstGeom>
          </p:spPr>
        </p:pic>
        <p:pic>
          <p:nvPicPr>
            <p:cNvPr id="10" name="Picture 9" descr="Uma menina ilustrada sorri enquanto trabalha num computador portátil, ligado a um menino ilustrado sorridente por um arco-íris que emerge das suas cabeças." title="Menina ilustrada sorrident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986" y="2698750"/>
              <a:ext cx="1985889" cy="2286000"/>
            </a:xfrm>
            <a:prstGeom prst="rect">
              <a:avLst/>
            </a:prstGeom>
          </p:spPr>
        </p:pic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Trabalhar com amigos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950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" y="1885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1801" y="1980337"/>
            <a:ext cx="316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Digam algumas </a:t>
            </a:r>
          </a:p>
          <a:p>
            <a:r>
              <a:rPr lang="pt-PT" sz="3600" dirty="0">
                <a:latin typeface="Segoe UI Light" panose="020B0502040204020203" pitchFamily="34" charset="0"/>
              </a:rPr>
              <a:t>das coisas que mais gostam de fazer.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que gostam de fazer?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ys and Girls Club of Bellevue 1 | por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0"/>
            <a:ext cx="86963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Tornem a programação parte do que gostam de fazer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sp>
        <p:nvSpPr>
          <p:cNvPr id="3" name="Rectangle 2" descr="&#10;"/>
          <p:cNvSpPr/>
          <p:nvPr/>
        </p:nvSpPr>
        <p:spPr>
          <a:xfrm>
            <a:off x="333560" y="1519626"/>
            <a:ext cx="51909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Ao aprenderem a programar, podem aprender a tornar as vossas atividades favoritas mais divertidas com a ajuda dos computadores!</a:t>
            </a:r>
          </a:p>
        </p:txBody>
      </p:sp>
    </p:spTree>
    <p:extLst>
      <p:ext uri="{BB962C8B-B14F-4D97-AF65-F5344CB8AC3E}">
        <p14:creationId xmlns:p14="http://schemas.microsoft.com/office/powerpoint/2010/main" val="16820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329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Code™: 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Como se processa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65934"/>
            <a:ext cx="9144000" cy="53860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PT" sz="2900" dirty="0">
                <a:latin typeface="Segoe UI Light" panose="020B0502040204020203" pitchFamily="34" charset="0"/>
              </a:rPr>
              <a:t>Encontrem o vosso novo tutorial em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Encontrem o vosso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234" y="0"/>
            <a:ext cx="9175970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951" y="3691835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Terminar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Terminar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t-PT"/>
          </a:p>
        </p:txBody>
      </p:sp>
      <p:pic>
        <p:nvPicPr>
          <p:cNvPr id="5" name="Picture 4" descr="ClipArt &lt;strong&gt;Ampulheta&lt;/strong&gt;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41" y="1131991"/>
            <a:ext cx="2056668" cy="34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Debate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900127"/>
            <a:ext cx="3931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Agora que já fizeram um tutorial: o que é o código?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Agora, o que é que acham da programação?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906" y="1227377"/>
            <a:ext cx="3982188" cy="3194547"/>
          </a:xfrm>
          <a:prstGeom prst="rect">
            <a:avLst/>
          </a:prstGeom>
        </p:spPr>
      </p:pic>
      <p:sp>
        <p:nvSpPr>
          <p:cNvPr id="4" name="Shape 400"/>
          <p:cNvSpPr txBox="1">
            <a:spLocks/>
          </p:cNvSpPr>
          <p:nvPr/>
        </p:nvSpPr>
        <p:spPr>
          <a:xfrm>
            <a:off x="1333500" y="4579938"/>
            <a:ext cx="6477000" cy="113506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 algn="ctr">
              <a:buSzPct val="25000"/>
            </a:pPr>
            <a:r>
              <a:rPr lang="pt-PT" sz="4800" b="0">
                <a:solidFill>
                  <a:schemeClr val="bg1"/>
                </a:solidFill>
                <a:latin typeface="Segoe UI Light" panose="020B0502040204020203" pitchFamily="34" charset="0"/>
              </a:rPr>
              <a:t>Conseguiram!</a:t>
            </a:r>
          </a:p>
        </p:txBody>
      </p:sp>
    </p:spTree>
    <p:extLst>
      <p:ext uri="{BB962C8B-B14F-4D97-AF65-F5344CB8AC3E}">
        <p14:creationId xmlns:p14="http://schemas.microsoft.com/office/powerpoint/2010/main" val="1889313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PT" sz="3600">
                <a:solidFill>
                  <a:prstClr val="white"/>
                </a:solidFill>
                <a:latin typeface="Segoe UI Light" panose="020B0502040204020203" pitchFamily="34" charset="0"/>
              </a:rPr>
              <a:t>O que é que podem aprender a seguir? </a:t>
            </a:r>
          </a:p>
          <a:p>
            <a:pPr lvl="0"/>
            <a:r>
              <a:rPr lang="pt-PT" sz="3600">
                <a:solidFill>
                  <a:prstClr val="white"/>
                </a:solidFill>
                <a:latin typeface="Segoe UI Light" panose="020B0502040204020203" pitchFamily="34" charset="0"/>
              </a:rPr>
              <a:t>Não tem de terminar aqui! </a:t>
            </a:r>
          </a:p>
          <a:p>
            <a:pPr lvl="0"/>
            <a:r>
              <a:rPr lang="pt-PT"/>
              <a:t> </a:t>
            </a:r>
          </a:p>
          <a:p>
            <a:pPr lvl="0"/>
            <a:r>
              <a:rPr lang="pt-PT" sz="1800">
                <a:solidFill>
                  <a:prstClr val="white"/>
                </a:solidFill>
                <a:latin typeface="Segoe UI Light" panose="020B0502040204020203" pitchFamily="34" charset="0"/>
              </a:rPr>
              <a:t>Abaixo estão os passos para celebrarem, continuarem a aprender e divertirem-se ainda mais!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7054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600" dirty="0">
                <a:solidFill>
                  <a:schemeClr val="bg1"/>
                </a:solidFill>
                <a:latin typeface="Segoe UI Light" panose="020B0502040204020203" pitchFamily="34" charset="0"/>
              </a:rPr>
              <a:t>Obtenham a vossa certificação.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89" y="3925108"/>
            <a:ext cx="220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Parabéns! Conseguiram! Podem encontrar os vossos certificados no final do tutorial.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92852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360957" y="3057342"/>
            <a:ext cx="22959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600">
                <a:solidFill>
                  <a:schemeClr val="bg1"/>
                </a:solidFill>
                <a:latin typeface="Segoe UI Light" panose="020B0502040204020203" pitchFamily="34" charset="0"/>
              </a:rPr>
              <a:t>Joguem mais.</a:t>
            </a:r>
          </a:p>
        </p:txBody>
      </p:sp>
      <p:sp>
        <p:nvSpPr>
          <p:cNvPr id="53" name="Rectangle 52" descr="&#10;"/>
          <p:cNvSpPr/>
          <p:nvPr/>
        </p:nvSpPr>
        <p:spPr>
          <a:xfrm>
            <a:off x="3356875" y="3930725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P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Carreguem o vosso código para o Minecraft para Educação para verem o vosso código ganhar vida no jogo verdadeiro!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433325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54" name="Rectangle 53" descr="&#10;"/>
          <p:cNvSpPr/>
          <p:nvPr/>
        </p:nvSpPr>
        <p:spPr>
          <a:xfrm>
            <a:off x="6334781" y="3057342"/>
            <a:ext cx="24458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600" dirty="0">
                <a:solidFill>
                  <a:schemeClr val="bg1"/>
                </a:solidFill>
                <a:latin typeface="Segoe UI Light" panose="020B0502040204020203" pitchFamily="34" charset="0"/>
              </a:rPr>
              <a:t>Aprendam mais.</a:t>
            </a:r>
          </a:p>
        </p:txBody>
      </p:sp>
      <p:sp>
        <p:nvSpPr>
          <p:cNvPr id="55" name="Rectangle 54" descr="&#10;"/>
          <p:cNvSpPr/>
          <p:nvPr/>
        </p:nvSpPr>
        <p:spPr>
          <a:xfrm>
            <a:off x="6338311" y="3933536"/>
            <a:ext cx="2442335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P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Explorem recursos adicionais em Microsoft.com/</a:t>
            </a:r>
          </a:p>
          <a:p>
            <a:r>
              <a:rPr lang="pt-P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t-PT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Próximos passos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263669"/>
            <a:ext cx="284988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Vamos falar de código!</a:t>
            </a:r>
          </a:p>
        </p:txBody>
      </p:sp>
      <p:pic>
        <p:nvPicPr>
          <p:cNvPr id="3" name="Picture 2" descr="Um foguetão ilustrado voa ao longo de um arco-íris colorido" title="Um foguetão ilustrado voa ao longo de um arco-íris colorid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49" y="1031441"/>
            <a:ext cx="5991857" cy="447031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Vamos falar de programação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684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upo de rapazes e raparigas com um computador portátil partilhado e a sorrir para a câmara&#10;" title="Grupo de rapazes e raparigas com um computador portátil partilhado e a sorrir para a câma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3" name="Rectangle 12" descr="Obrigado por participarem na&#10;Hour of CodeTM&#10;"/>
          <p:cNvSpPr/>
          <p:nvPr/>
        </p:nvSpPr>
        <p:spPr>
          <a:xfrm>
            <a:off x="437177" y="2244267"/>
            <a:ext cx="7322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Obrigado por participarem na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Obrigado por participarem!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pt-P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91836C-D4F0-4EE4-8854-E01D9E8AF8EF}"/>
              </a:ext>
            </a:extLst>
          </p:cNvPr>
          <p:cNvSpPr/>
          <p:nvPr/>
        </p:nvSpPr>
        <p:spPr>
          <a:xfrm>
            <a:off x="369163" y="434712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endParaRPr lang="pt-PT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t-PT" sz="1200" dirty="0">
                <a:solidFill>
                  <a:schemeClr val="bg1"/>
                </a:solidFill>
              </a:rPr>
              <a:t>© Code.org, 2017. Code.org®, o logótipo CODE e Hour of Code® são marcas comerciais da Code.org</a:t>
            </a:r>
            <a:endParaRPr lang="pt-PT" sz="12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pt-PT" sz="1200" dirty="0">
                <a:solidFill>
                  <a:schemeClr val="bg1"/>
                </a:solidFill>
              </a:rPr>
              <a:t>Mojang © 2017. "Minecraft" é uma marca comercial da Mojang AB</a:t>
            </a:r>
          </a:p>
          <a:p>
            <a:pPr lvl="0">
              <a:defRPr/>
            </a:pPr>
            <a:r>
              <a:rPr lang="pt-PT" sz="1200" dirty="0">
                <a:solidFill>
                  <a:schemeClr val="bg1"/>
                </a:solidFill>
              </a:rPr>
              <a:t>© 2017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ur of Code 2015 - WORLDWIDE.mp4" descr="Alunos de escola primária a escrever num computador portátil. Vídeo da Hour of Code™ pela Code.org&#10;" title="Vídeo da Hour of Code™ pela Code.org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875" y="253999"/>
            <a:ext cx="8636000" cy="5191125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Vídeo da Hour of Code™ pela Code.org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89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 descr="&#10;"/>
          <p:cNvSpPr/>
          <p:nvPr/>
        </p:nvSpPr>
        <p:spPr>
          <a:xfrm>
            <a:off x="5021800" y="1149340"/>
            <a:ext cx="39393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O que é o código?</a:t>
            </a:r>
          </a:p>
          <a:p>
            <a:endParaRPr lang="pt-P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pt-PT" sz="3600" dirty="0">
                <a:latin typeface="Segoe UI Light" panose="020B0502040204020203" pitchFamily="34" charset="0"/>
              </a:rPr>
              <a:t>Em que é que pensam quando ouvem a palavra "código"?</a:t>
            </a:r>
            <a:endParaRPr lang="pt-PT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que sabem sobre "programação"?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1372" y="1980337"/>
            <a:ext cx="3695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 programação </a:t>
            </a:r>
            <a:b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</a:br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é como as aplicações e os sites são feitos</a:t>
            </a:r>
          </a:p>
        </p:txBody>
      </p:sp>
      <p:pic>
        <p:nvPicPr>
          <p:cNvPr id="3" name="Picture 2" descr="Um menino ilustrado fecha os seus olhos e sorri enquanto pensa nas diferentes formas em que os códigos estão presentes na sua vida. Um robô, um elefante roxo, um telemóvel e uma guitarra estão entre as várias e divertidas imagens aleatórias que parecem emergir da cabeça do menino, para representar a sua imaginação" title="Um menino ilustrado imagina as formas como os códigos estão presentes na sua vid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212" y="254000"/>
            <a:ext cx="4281663" cy="523875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A programação é...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987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Um menino diz &quot;Olá!&quot; a um tablet e um telemóvel e os dispositivos só respondem &quot;?&quot; - Eles não percebem o menino porque ele não fala a língua deles.&#10;" title="O menino fala para o computador em português"/>
          <p:cNvGrpSpPr/>
          <p:nvPr/>
        </p:nvGrpSpPr>
        <p:grpSpPr>
          <a:xfrm>
            <a:off x="12700" y="-11663"/>
            <a:ext cx="9116501" cy="5715000"/>
            <a:chOff x="12700" y="-11663"/>
            <a:chExt cx="9116501" cy="5715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-11663"/>
              <a:ext cx="9116501" cy="5715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600" y="1680801"/>
              <a:ext cx="2371101" cy="3669074"/>
            </a:xfrm>
            <a:prstGeom prst="rect">
              <a:avLst/>
            </a:prstGeom>
          </p:spPr>
        </p:pic>
        <p:sp>
          <p:nvSpPr>
            <p:cNvPr id="21" name="Rounded Rectangular Callout 20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062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200">
                  <a:latin typeface="Segoe UI Light" panose="020B0502040204020203" pitchFamily="34" charset="0"/>
                </a:rPr>
                <a:t>Olá!</a:t>
              </a:r>
              <a:endParaRPr lang="pt-PT" sz="32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89500" y="1365250"/>
              <a:ext cx="1635125" cy="904875"/>
              <a:chOff x="5810250" y="539750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5810250" y="539750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73750" y="682625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200">
                    <a:latin typeface="Segoe UI Light" panose="020B0502040204020203" pitchFamily="34" charset="0"/>
                  </a:rPr>
                  <a:t>?</a:t>
                </a:r>
                <a:endParaRPr lang="pt-PT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Vocês podem comunicar com computadores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659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Uma menina fala para um tablet e um dispositivo móvel em código. Os dispositivos percebem porque a menina fala a língua deles: Código." title="Uma menina fala para o computador em código"/>
          <p:cNvGrpSpPr/>
          <p:nvPr/>
        </p:nvGrpSpPr>
        <p:grpSpPr>
          <a:xfrm>
            <a:off x="12700" y="0"/>
            <a:ext cx="9116501" cy="5715000"/>
            <a:chOff x="12700" y="0"/>
            <a:chExt cx="9116501" cy="5715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0"/>
              <a:ext cx="9116501" cy="5715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5" y="1952625"/>
              <a:ext cx="2951251" cy="3397250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2428875" y="539750"/>
              <a:ext cx="1635125" cy="904875"/>
            </a:xfrm>
            <a:prstGeom prst="wedgeRoundRectCallout">
              <a:avLst>
                <a:gd name="adj1" fmla="val -34425"/>
                <a:gd name="adj2" fmla="val 90570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92375" y="682625"/>
              <a:ext cx="150812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200">
                  <a:latin typeface="Segoe UI Light" panose="020B0502040204020203" pitchFamily="34" charset="0"/>
                </a:rPr>
                <a:t>&lt;/&gt; {}</a:t>
              </a:r>
              <a:endParaRPr lang="pt-PT" sz="3200" b="1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873625" y="1349375"/>
              <a:ext cx="1635125" cy="904875"/>
              <a:chOff x="4873625" y="1317625"/>
              <a:chExt cx="1635125" cy="904875"/>
            </a:xfrm>
          </p:grpSpPr>
          <p:sp>
            <p:nvSpPr>
              <p:cNvPr id="23" name="Rounded Rectangular Callout 22"/>
              <p:cNvSpPr/>
              <p:nvPr/>
            </p:nvSpPr>
            <p:spPr>
              <a:xfrm flipH="1">
                <a:off x="4873625" y="1317625"/>
                <a:ext cx="1635125" cy="904875"/>
              </a:xfrm>
              <a:prstGeom prst="wedgeRoundRectCallout">
                <a:avLst>
                  <a:gd name="adj1" fmla="val -34425"/>
                  <a:gd name="adj2" fmla="val 90570"/>
                  <a:gd name="adj3" fmla="val 166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937124" y="1460500"/>
                <a:ext cx="1508126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200">
                    <a:latin typeface="Segoe UI Light" panose="020B0502040204020203" pitchFamily="34" charset="0"/>
                  </a:rPr>
                  <a:t>:)</a:t>
                </a:r>
                <a:endParaRPr lang="pt-PT" sz="3200" b="1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04747" y="2966096"/>
              <a:ext cx="3440753" cy="1737095"/>
              <a:chOff x="5036497" y="3474096"/>
              <a:chExt cx="3440753" cy="173709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456" y="3474096"/>
                <a:ext cx="2745794" cy="152664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6497" y="3556249"/>
                <a:ext cx="1253628" cy="1654942"/>
              </a:xfrm>
              <a:prstGeom prst="rect">
                <a:avLst/>
              </a:prstGeom>
              <a:scene3d>
                <a:camera prst="orthographicFront">
                  <a:rot lat="0" lon="0" rev="1200000"/>
                </a:camera>
                <a:lightRig rig="threePt" dir="t"/>
              </a:scene3d>
            </p:spPr>
          </p:pic>
        </p:grpSp>
      </p:grp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Os computadores percebem a linguagem de código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521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954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 programação é...</a:t>
            </a:r>
          </a:p>
        </p:txBody>
      </p:sp>
      <p:pic>
        <p:nvPicPr>
          <p:cNvPr id="8" name="Picture 7" descr="Um robô e uma tartaruga estão em cima de um bloco" title="Um robô e uma tartaruga estão em cima de um blo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85" y="828358"/>
            <a:ext cx="3120188" cy="405828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a programação?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457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00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592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Resolver problemas</a:t>
            </a:r>
          </a:p>
        </p:txBody>
      </p:sp>
      <p:pic>
        <p:nvPicPr>
          <p:cNvPr id="10" name="Picture 9" descr="Uma colorida pirâmide de argolas antropomorfizada com duas pernas e dois olhos em cima de um bloco" title="Uma colorida pirâmide de argolas antropomorfizada com duas pernas e dois olhos em cima de um blo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70" y="1317873"/>
            <a:ext cx="1656080" cy="3320046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Resolver problemas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2401AD78B3D4682BC7C45E974D4D1" ma:contentTypeVersion="4" ma:contentTypeDescription="Create a new document." ma:contentTypeScope="" ma:versionID="e50a2521f7c46e9be6c1972b8ff188d4">
  <xsd:schema xmlns:xsd="http://www.w3.org/2001/XMLSchema" xmlns:xs="http://www.w3.org/2001/XMLSchema" xmlns:p="http://schemas.microsoft.com/office/2006/metadata/properties" xmlns:ns2="c7d759ad-c71d-4e7a-8896-957c2805ad24" xmlns:ns3="2b0d53c9-b8af-48bb-a014-8ff2344c7d43" targetNamespace="http://schemas.microsoft.com/office/2006/metadata/properties" ma:root="true" ma:fieldsID="bc60b2ec9a3409e615657707bcfca7ec" ns2:_="" ns3:_="">
    <xsd:import namespace="c7d759ad-c71d-4e7a-8896-957c2805ad24"/>
    <xsd:import namespace="2b0d53c9-b8af-48bb-a014-8ff2344c7d43"/>
    <xsd:element name="properties">
      <xsd:complexType>
        <xsd:sequence>
          <xsd:element name="documentManagement">
            <xsd:complexType>
              <xsd:all>
                <xsd:element ref="ns2:Submitted_x0020_By" minOccurs="0"/>
                <xsd:element ref="ns2:Submitted_x0020_By1" minOccurs="0"/>
                <xsd:element ref="ns2:SharedWithUsers" minOccurs="0"/>
                <xsd:element ref="ns3:SharedWithDetails" minOccurs="0"/>
                <xsd:element ref="ns3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ubmitted_x0020_By" ma:index="8" nillable="true" ma:displayName="Submitted By" ma:list="UserInfo" ma:SharePointGroup="0" ma:internalName="Submitted_x0020_By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ubmitted_x0020_By1" ma:index="9" nillable="true" ma:displayName="Submitted By" ma:internalName="Submitted_x0020_By1">
      <xsd:simpleType>
        <xsd:restriction base="dms:Lookup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d53c9-b8af-48bb-a014-8ff2344c7d4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52A4CE-5BBF-4C96-93F5-8D18FE4A30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99B5CC-78B5-4F8C-BED5-3F9140DCB9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759ad-c71d-4e7a-8896-957c2805ad24"/>
    <ds:schemaRef ds:uri="2b0d53c9-b8af-48bb-a014-8ff2344c7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2601</Words>
  <Application>Microsoft Office PowerPoint</Application>
  <PresentationFormat>On-screen Show (16:10)</PresentationFormat>
  <Paragraphs>331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handy</vt:lpstr>
      <vt:lpstr>Arial</vt:lpstr>
      <vt:lpstr>Calibri</vt:lpstr>
      <vt:lpstr>Calibri Light</vt:lpstr>
      <vt:lpstr>Segoe Pro Light</vt:lpstr>
      <vt:lpstr>Segoe UI Light</vt:lpstr>
      <vt:lpstr>Office Theme</vt:lpstr>
      <vt:lpstr>Bem-vindos ao Hour of Code™</vt:lpstr>
      <vt:lpstr>Vamos falar de programação</vt:lpstr>
      <vt:lpstr>Vídeo da Hour of Code™ pela Code.org</vt:lpstr>
      <vt:lpstr>O que é que sabem sobre "programação"? </vt:lpstr>
      <vt:lpstr>A programação é... </vt:lpstr>
      <vt:lpstr>Vocês podem comunicar com computadores</vt:lpstr>
      <vt:lpstr>Os computadores percebem a linguagem de código</vt:lpstr>
      <vt:lpstr>O que é a programação?</vt:lpstr>
      <vt:lpstr>Resolver problemas</vt:lpstr>
      <vt:lpstr>Usar a imaginação</vt:lpstr>
      <vt:lpstr>Trabalhar com amigos</vt:lpstr>
      <vt:lpstr>O que é que gostam de fazer?</vt:lpstr>
      <vt:lpstr>Tornem a programação parte do que gostam de fazer</vt:lpstr>
      <vt:lpstr>Como se processa </vt:lpstr>
      <vt:lpstr>Encontrem o vosso tutorial</vt:lpstr>
      <vt:lpstr>Terminar </vt:lpstr>
      <vt:lpstr>Agora, o que é que acham da programação? </vt:lpstr>
      <vt:lpstr>PowerPoint Presentation</vt:lpstr>
      <vt:lpstr>Próximos passos</vt:lpstr>
      <vt:lpstr>Obrigado por participarem!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Hour of Code™</dc:title>
  <cp:revision>2</cp:revision>
  <dcterms:modified xsi:type="dcterms:W3CDTF">2017-11-02T07:34:28Z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0x0101002E22401AD78B3D4682BC7C45E974D4D1</vt:lpwstr>
  </property>
</Properties>
</file>